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TWK Everett Medium" panose="020B0204000000000000" pitchFamily="34" charset="77"/>
      <p:regular r:id="rId20"/>
      <p:italic r:id="rId21"/>
    </p:embeddedFont>
    <p:embeddedFont>
      <p:font typeface="TWK Everett Super" panose="020B0204000000000000" pitchFamily="34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1"/>
    <p:restoredTop sz="94699"/>
  </p:normalViewPr>
  <p:slideViewPr>
    <p:cSldViewPr snapToGrid="0" snapToObjects="1">
      <p:cViewPr>
        <p:scale>
          <a:sx n="220" d="100"/>
          <a:sy n="220" d="100"/>
        </p:scale>
        <p:origin x="18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7823-8970-1E4B-A515-7B2D9015C826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2E64B-EC3D-984F-9D15-D38B1CE78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2E64B-EC3D-984F-9D15-D38B1CE78B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2E64B-EC3D-984F-9D15-D38B1CE78B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1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2E64B-EC3D-984F-9D15-D38B1CE78B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9pPr>
          </a:lstStyle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1 - Fjordvind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2 - Korridor du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3 - Kontor med skjer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4 - Hologrambor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5 - Kontor med skjerm ly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6 - Samarbeid lapto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7 - Varsel brill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8 - Lyst glasskon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09 - Partikkelbol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0 - Utsikt vind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1 - Mork vegg og utsik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2 - Kundem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3 - Korridor tea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4 - Sikkerhetsskjo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5 - Kretskort touc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6 - Showroom skjer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7 - Korridor frem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8 - Serverr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latin typeface="TWK Everett Super"/>
                <a:ea typeface="TWK Everett Super"/>
                <a:cs typeface="TWK Everett Super"/>
              </a:defRPr>
            </a:lvl1pPr>
          </a:lstStyle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19 - D-Cloud knap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20 - Krisem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21 - Automasj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23 - Mork korrid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24 - Serverha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n 25 - Serverrom partikl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WK Everett Super"/>
                <a:ea typeface="TWK Everett Super"/>
                <a:cs typeface="TWK Everett Super"/>
              </a:defRPr>
            </a:lvl1pPr>
            <a:lvl2pPr>
              <a:defRPr sz="2400">
                <a:latin typeface="TWK Everett Super"/>
                <a:ea typeface="TWK Everett Super"/>
                <a:cs typeface="TWK Everett Super"/>
              </a:defRPr>
            </a:lvl2pPr>
            <a:lvl3pPr>
              <a:defRPr sz="2000">
                <a:latin typeface="TWK Everett Medium"/>
                <a:ea typeface="TWK Everett Medium"/>
                <a:cs typeface="TWK Everett Medium"/>
              </a:defRPr>
            </a:lvl3pPr>
            <a:lvl4pPr>
              <a:defRPr sz="1800">
                <a:latin typeface="TWK Everett Medium"/>
                <a:ea typeface="TWK Everett Medium"/>
                <a:cs typeface="TWK Everett Medium"/>
              </a:defRPr>
            </a:lvl4pPr>
            <a:lvl5pPr>
              <a:defRPr sz="1800">
                <a:latin typeface="TWK Everett Medium"/>
                <a:ea typeface="TWK Everett Medium"/>
                <a:cs typeface="TWK Everett Medium"/>
              </a:defRPr>
            </a:lvl5pPr>
            <a:lvl6pPr>
              <a:defRPr sz="1800">
                <a:latin typeface="TWK Everett Medium"/>
                <a:ea typeface="TWK Everett Medium"/>
                <a:cs typeface="TWK Everett Medium"/>
              </a:defRPr>
            </a:lvl6pPr>
            <a:lvl7pPr>
              <a:defRPr sz="1800">
                <a:latin typeface="TWK Everett Medium"/>
                <a:ea typeface="TWK Everett Medium"/>
                <a:cs typeface="TWK Everett Medium"/>
              </a:defRPr>
            </a:lvl7pPr>
            <a:lvl8pPr>
              <a:defRPr sz="1800">
                <a:latin typeface="TWK Everett Medium"/>
                <a:ea typeface="TWK Everett Medium"/>
                <a:cs typeface="TWK Everett Medium"/>
              </a:defRPr>
            </a:lvl8pPr>
            <a:lvl9pPr>
              <a:defRPr sz="18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WK Everett Super"/>
                <a:ea typeface="TWK Everett Super"/>
                <a:cs typeface="TWK Everett Super"/>
              </a:defRPr>
            </a:lvl1pPr>
            <a:lvl2pPr>
              <a:defRPr sz="2400">
                <a:latin typeface="TWK Everett Super"/>
                <a:ea typeface="TWK Everett Super"/>
                <a:cs typeface="TWK Everett Super"/>
              </a:defRPr>
            </a:lvl2pPr>
            <a:lvl3pPr>
              <a:defRPr sz="2000">
                <a:latin typeface="TWK Everett Medium"/>
                <a:ea typeface="TWK Everett Medium"/>
                <a:cs typeface="TWK Everett Medium"/>
              </a:defRPr>
            </a:lvl3pPr>
            <a:lvl4pPr>
              <a:defRPr sz="1800">
                <a:latin typeface="TWK Everett Medium"/>
                <a:ea typeface="TWK Everett Medium"/>
                <a:cs typeface="TWK Everett Medium"/>
              </a:defRPr>
            </a:lvl4pPr>
            <a:lvl5pPr>
              <a:defRPr sz="1800">
                <a:latin typeface="TWK Everett Medium"/>
                <a:ea typeface="TWK Everett Medium"/>
                <a:cs typeface="TWK Everett Medium"/>
              </a:defRPr>
            </a:lvl5pPr>
            <a:lvl6pPr>
              <a:defRPr sz="1800">
                <a:latin typeface="TWK Everett Medium"/>
                <a:ea typeface="TWK Everett Medium"/>
                <a:cs typeface="TWK Everett Medium"/>
              </a:defRPr>
            </a:lvl6pPr>
            <a:lvl7pPr>
              <a:defRPr sz="1800">
                <a:latin typeface="TWK Everett Medium"/>
                <a:ea typeface="TWK Everett Medium"/>
                <a:cs typeface="TWK Everett Medium"/>
              </a:defRPr>
            </a:lvl7pPr>
            <a:lvl8pPr>
              <a:defRPr sz="1800">
                <a:latin typeface="TWK Everett Medium"/>
                <a:ea typeface="TWK Everett Medium"/>
                <a:cs typeface="TWK Everett Medium"/>
              </a:defRPr>
            </a:lvl8pPr>
            <a:lvl9pPr>
              <a:defRPr sz="18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K Everett Medium"/>
                <a:ea typeface="TWK Everett Medium"/>
                <a:cs typeface="TWK Everett Medium"/>
              </a:defRPr>
            </a:lvl1pPr>
          </a:lstStyle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TWK Everett Super"/>
                <a:ea typeface="TWK Everett Super"/>
                <a:cs typeface="TWK Everett Super"/>
              </a:defRPr>
            </a:lvl1pPr>
            <a:lvl2pPr marL="457200" indent="0">
              <a:buNone/>
              <a:defRPr sz="2000" b="0">
                <a:latin typeface="TWK Everett Super"/>
                <a:ea typeface="TWK Everett Super"/>
                <a:cs typeface="TWK Everett Super"/>
              </a:defRPr>
            </a:lvl2pPr>
            <a:lvl3pPr marL="914400" indent="0">
              <a:buNone/>
              <a:defRPr sz="1800" b="0">
                <a:latin typeface="TWK Everett Super"/>
                <a:ea typeface="TWK Everett Super"/>
                <a:cs typeface="TWK Everett Super"/>
              </a:defRPr>
            </a:lvl3pPr>
            <a:lvl4pPr marL="13716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4pPr>
            <a:lvl5pPr marL="18288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5pPr>
            <a:lvl6pPr marL="22860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6pPr>
            <a:lvl7pPr marL="27432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7pPr>
            <a:lvl8pPr marL="32004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8pPr>
            <a:lvl9pPr marL="36576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K Everett Super"/>
                <a:ea typeface="TWK Everett Super"/>
                <a:cs typeface="TWK Everett Super"/>
              </a:defRPr>
            </a:lvl1pPr>
            <a:lvl2pPr>
              <a:defRPr sz="2000">
                <a:latin typeface="TWK Everett Medium"/>
                <a:ea typeface="TWK Everett Medium"/>
                <a:cs typeface="TWK Everett Medium"/>
              </a:defRPr>
            </a:lvl2pPr>
            <a:lvl3pPr>
              <a:defRPr sz="1800">
                <a:latin typeface="TWK Everett Medium"/>
                <a:ea typeface="TWK Everett Medium"/>
                <a:cs typeface="TWK Everett Medium"/>
              </a:defRPr>
            </a:lvl3pPr>
            <a:lvl4pPr>
              <a:defRPr sz="1600">
                <a:latin typeface="TWK Everett Medium"/>
                <a:ea typeface="TWK Everett Medium"/>
                <a:cs typeface="TWK Everett Medium"/>
              </a:defRPr>
            </a:lvl4pPr>
            <a:lvl5pPr>
              <a:defRPr sz="1600">
                <a:latin typeface="TWK Everett Medium"/>
                <a:ea typeface="TWK Everett Medium"/>
                <a:cs typeface="TWK Everett Medium"/>
              </a:defRPr>
            </a:lvl5pPr>
            <a:lvl6pPr>
              <a:defRPr sz="1600">
                <a:latin typeface="TWK Everett Medium"/>
                <a:ea typeface="TWK Everett Medium"/>
                <a:cs typeface="TWK Everett Medium"/>
              </a:defRPr>
            </a:lvl6pPr>
            <a:lvl7pPr>
              <a:defRPr sz="1600">
                <a:latin typeface="TWK Everett Medium"/>
                <a:ea typeface="TWK Everett Medium"/>
                <a:cs typeface="TWK Everett Medium"/>
              </a:defRPr>
            </a:lvl7pPr>
            <a:lvl8pPr>
              <a:defRPr sz="1600">
                <a:latin typeface="TWK Everett Medium"/>
                <a:ea typeface="TWK Everett Medium"/>
                <a:cs typeface="TWK Everett Medium"/>
              </a:defRPr>
            </a:lvl8pPr>
            <a:lvl9pPr>
              <a:defRPr sz="16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TWK Everett Super"/>
                <a:ea typeface="TWK Everett Super"/>
                <a:cs typeface="TWK Everett Super"/>
              </a:defRPr>
            </a:lvl1pPr>
            <a:lvl2pPr marL="457200" indent="0">
              <a:buNone/>
              <a:defRPr sz="2000" b="0">
                <a:latin typeface="TWK Everett Super"/>
                <a:ea typeface="TWK Everett Super"/>
                <a:cs typeface="TWK Everett Super"/>
              </a:defRPr>
            </a:lvl2pPr>
            <a:lvl3pPr marL="914400" indent="0">
              <a:buNone/>
              <a:defRPr sz="1800" b="0">
                <a:latin typeface="TWK Everett Super"/>
                <a:ea typeface="TWK Everett Super"/>
                <a:cs typeface="TWK Everett Super"/>
              </a:defRPr>
            </a:lvl3pPr>
            <a:lvl4pPr marL="13716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4pPr>
            <a:lvl5pPr marL="18288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5pPr>
            <a:lvl6pPr marL="22860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6pPr>
            <a:lvl7pPr marL="27432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7pPr>
            <a:lvl8pPr marL="32004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8pPr>
            <a:lvl9pPr marL="3657600" indent="0">
              <a:buNone/>
              <a:defRPr sz="1600" b="0">
                <a:latin typeface="TWK Everett Super"/>
                <a:ea typeface="TWK Everett Super"/>
                <a:cs typeface="TWK Everett Super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K Everett Super"/>
                <a:ea typeface="TWK Everett Super"/>
                <a:cs typeface="TWK Everett Super"/>
              </a:defRPr>
            </a:lvl1pPr>
            <a:lvl2pPr>
              <a:defRPr sz="2000">
                <a:latin typeface="TWK Everett Medium"/>
                <a:ea typeface="TWK Everett Medium"/>
                <a:cs typeface="TWK Everett Medium"/>
              </a:defRPr>
            </a:lvl2pPr>
            <a:lvl3pPr>
              <a:defRPr sz="1800">
                <a:latin typeface="TWK Everett Medium"/>
                <a:ea typeface="TWK Everett Medium"/>
                <a:cs typeface="TWK Everett Medium"/>
              </a:defRPr>
            </a:lvl3pPr>
            <a:lvl4pPr>
              <a:defRPr sz="1600">
                <a:latin typeface="TWK Everett Medium"/>
                <a:ea typeface="TWK Everett Medium"/>
                <a:cs typeface="TWK Everett Medium"/>
              </a:defRPr>
            </a:lvl4pPr>
            <a:lvl5pPr>
              <a:defRPr sz="1600">
                <a:latin typeface="TWK Everett Medium"/>
                <a:ea typeface="TWK Everett Medium"/>
                <a:cs typeface="TWK Everett Medium"/>
              </a:defRPr>
            </a:lvl5pPr>
            <a:lvl6pPr>
              <a:defRPr sz="1600">
                <a:latin typeface="TWK Everett Medium"/>
                <a:ea typeface="TWK Everett Medium"/>
                <a:cs typeface="TWK Everett Medium"/>
              </a:defRPr>
            </a:lvl6pPr>
            <a:lvl7pPr>
              <a:defRPr sz="1600">
                <a:latin typeface="TWK Everett Medium"/>
                <a:ea typeface="TWK Everett Medium"/>
                <a:cs typeface="TWK Everett Medium"/>
              </a:defRPr>
            </a:lvl7pPr>
            <a:lvl8pPr>
              <a:defRPr sz="1600">
                <a:latin typeface="TWK Everett Medium"/>
                <a:ea typeface="TWK Everett Medium"/>
                <a:cs typeface="TWK Everett Medium"/>
              </a:defRPr>
            </a:lvl8pPr>
            <a:lvl9pPr>
              <a:defRPr sz="16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latin typeface="TWK Everett Super"/>
                <a:ea typeface="TWK Everett Super"/>
                <a:cs typeface="TWK Everett Super"/>
              </a:defRPr>
            </a:lvl1pPr>
          </a:lstStyle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WK Everett Super"/>
                <a:ea typeface="TWK Everett Super"/>
                <a:cs typeface="TWK Everett Super"/>
              </a:defRPr>
            </a:lvl1pPr>
            <a:lvl2pPr>
              <a:defRPr sz="2800">
                <a:latin typeface="TWK Everett Super"/>
                <a:ea typeface="TWK Everett Super"/>
                <a:cs typeface="TWK Everett Super"/>
              </a:defRPr>
            </a:lvl2pPr>
            <a:lvl3pPr>
              <a:defRPr sz="2400">
                <a:latin typeface="TWK Everett Super"/>
                <a:ea typeface="TWK Everett Super"/>
                <a:cs typeface="TWK Everett Super"/>
              </a:defRPr>
            </a:lvl3pPr>
            <a:lvl4pPr>
              <a:defRPr sz="2000">
                <a:latin typeface="TWK Everett Medium"/>
                <a:ea typeface="TWK Everett Medium"/>
                <a:cs typeface="TWK Everett Medium"/>
              </a:defRPr>
            </a:lvl4pPr>
            <a:lvl5pPr>
              <a:defRPr sz="2000">
                <a:latin typeface="TWK Everett Medium"/>
                <a:ea typeface="TWK Everett Medium"/>
                <a:cs typeface="TWK Everett Medium"/>
              </a:defRPr>
            </a:lvl5pPr>
            <a:lvl6pPr>
              <a:defRPr sz="2000">
                <a:latin typeface="TWK Everett Medium"/>
                <a:ea typeface="TWK Everett Medium"/>
                <a:cs typeface="TWK Everett Medium"/>
              </a:defRPr>
            </a:lvl6pPr>
            <a:lvl7pPr>
              <a:defRPr sz="2000">
                <a:latin typeface="TWK Everett Medium"/>
                <a:ea typeface="TWK Everett Medium"/>
                <a:cs typeface="TWK Everett Medium"/>
              </a:defRPr>
            </a:lvl7pPr>
            <a:lvl8pPr>
              <a:defRPr sz="2000">
                <a:latin typeface="TWK Everett Medium"/>
                <a:ea typeface="TWK Everett Medium"/>
                <a:cs typeface="TWK Everett Medium"/>
              </a:defRPr>
            </a:lvl8pPr>
            <a:lvl9pPr>
              <a:defRPr sz="20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WK Everett Medium"/>
                <a:ea typeface="TWK Everett Medium"/>
                <a:cs typeface="TWK Everett Medium"/>
              </a:defRPr>
            </a:lvl1pPr>
            <a:lvl2pPr marL="457200" indent="0">
              <a:buNone/>
              <a:defRPr sz="1200">
                <a:latin typeface="TWK Everett Medium"/>
                <a:ea typeface="TWK Everett Medium"/>
                <a:cs typeface="TWK Everett Medium"/>
              </a:defRPr>
            </a:lvl2pPr>
            <a:lvl3pPr marL="914400" indent="0">
              <a:buNone/>
              <a:defRPr sz="1000">
                <a:latin typeface="TWK Everett Medium"/>
                <a:ea typeface="TWK Everett Medium"/>
                <a:cs typeface="TWK Everett Medium"/>
              </a:defRPr>
            </a:lvl3pPr>
            <a:lvl4pPr marL="13716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4pPr>
            <a:lvl5pPr marL="18288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5pPr>
            <a:lvl6pPr marL="22860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6pPr>
            <a:lvl7pPr marL="27432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7pPr>
            <a:lvl8pPr marL="32004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8pPr>
            <a:lvl9pPr marL="36576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TWK Everett Super"/>
                <a:ea typeface="TWK Everett Super"/>
                <a:cs typeface="TWK Everett Super"/>
              </a:defRPr>
            </a:lvl1pPr>
          </a:lstStyle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WK Everett Super"/>
                <a:ea typeface="TWK Everett Super"/>
                <a:cs typeface="TWK Everett Super"/>
              </a:defRPr>
            </a:lvl1pPr>
            <a:lvl2pPr marL="457200" indent="0">
              <a:buNone/>
              <a:defRPr sz="2800">
                <a:latin typeface="TWK Everett Super"/>
                <a:ea typeface="TWK Everett Super"/>
                <a:cs typeface="TWK Everett Super"/>
              </a:defRPr>
            </a:lvl2pPr>
            <a:lvl3pPr marL="914400" indent="0">
              <a:buNone/>
              <a:defRPr sz="2400">
                <a:latin typeface="TWK Everett Super"/>
                <a:ea typeface="TWK Everett Super"/>
                <a:cs typeface="TWK Everett Super"/>
              </a:defRPr>
            </a:lvl3pPr>
            <a:lvl4pPr marL="1371600" indent="0">
              <a:buNone/>
              <a:defRPr sz="2000">
                <a:latin typeface="TWK Everett Medium"/>
                <a:ea typeface="TWK Everett Medium"/>
                <a:cs typeface="TWK Everett Medium"/>
              </a:defRPr>
            </a:lvl4pPr>
            <a:lvl5pPr marL="1828800" indent="0">
              <a:buNone/>
              <a:defRPr sz="2000">
                <a:latin typeface="TWK Everett Medium"/>
                <a:ea typeface="TWK Everett Medium"/>
                <a:cs typeface="TWK Everett Medium"/>
              </a:defRPr>
            </a:lvl5pPr>
            <a:lvl6pPr marL="2286000" indent="0">
              <a:buNone/>
              <a:defRPr sz="2000">
                <a:latin typeface="TWK Everett Medium"/>
                <a:ea typeface="TWK Everett Medium"/>
                <a:cs typeface="TWK Everett Medium"/>
              </a:defRPr>
            </a:lvl6pPr>
            <a:lvl7pPr marL="2743200" indent="0">
              <a:buNone/>
              <a:defRPr sz="2000">
                <a:latin typeface="TWK Everett Medium"/>
                <a:ea typeface="TWK Everett Medium"/>
                <a:cs typeface="TWK Everett Medium"/>
              </a:defRPr>
            </a:lvl7pPr>
            <a:lvl8pPr marL="3200400" indent="0">
              <a:buNone/>
              <a:defRPr sz="2000">
                <a:latin typeface="TWK Everett Medium"/>
                <a:ea typeface="TWK Everett Medium"/>
                <a:cs typeface="TWK Everett Medium"/>
              </a:defRPr>
            </a:lvl8pPr>
            <a:lvl9pPr marL="3657600" indent="0">
              <a:buNone/>
              <a:defRPr sz="2000">
                <a:latin typeface="TWK Everett Medium"/>
                <a:ea typeface="TWK Everett Medium"/>
                <a:cs typeface="TWK Everett Medium"/>
              </a:defRPr>
            </a:lvl9pPr>
          </a:lstStyle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WK Everett Medium"/>
                <a:ea typeface="TWK Everett Medium"/>
                <a:cs typeface="TWK Everett Medium"/>
              </a:defRPr>
            </a:lvl1pPr>
            <a:lvl2pPr marL="457200" indent="0">
              <a:buNone/>
              <a:defRPr sz="1200">
                <a:latin typeface="TWK Everett Medium"/>
                <a:ea typeface="TWK Everett Medium"/>
                <a:cs typeface="TWK Everett Medium"/>
              </a:defRPr>
            </a:lvl2pPr>
            <a:lvl3pPr marL="914400" indent="0">
              <a:buNone/>
              <a:defRPr sz="1000">
                <a:latin typeface="TWK Everett Medium"/>
                <a:ea typeface="TWK Everett Medium"/>
                <a:cs typeface="TWK Everett Medium"/>
              </a:defRPr>
            </a:lvl3pPr>
            <a:lvl4pPr marL="13716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4pPr>
            <a:lvl5pPr marL="18288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5pPr>
            <a:lvl6pPr marL="22860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6pPr>
            <a:lvl7pPr marL="27432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7pPr>
            <a:lvl8pPr marL="32004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8pPr>
            <a:lvl9pPr marL="3657600" indent="0">
              <a:buNone/>
              <a:defRPr sz="900">
                <a:latin typeface="TWK Everett Medium"/>
                <a:ea typeface="TWK Everett Medium"/>
                <a:cs typeface="TWK Everett Medium"/>
              </a:defRPr>
            </a:lvl9pPr>
          </a:lstStyle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latin typeface="TWK Everett Medium"/>
                <a:ea typeface="TWK Everett Medium"/>
                <a:cs typeface="TWK Everett Medium"/>
              </a:rPr>
              <a:t>Click to edit Master text styles</a:t>
            </a:r>
          </a:p>
          <a:p>
            <a:pPr lvl="1"/>
            <a:r>
              <a:rPr lang="en-US">
                <a:latin typeface="TWK Everett Medium"/>
                <a:ea typeface="TWK Everett Medium"/>
                <a:cs typeface="TWK Everett Medium"/>
              </a:rPr>
              <a:t>Second level</a:t>
            </a:r>
          </a:p>
          <a:p>
            <a:pPr lvl="2"/>
            <a:r>
              <a:rPr lang="en-US">
                <a:latin typeface="TWK Everett Medium"/>
                <a:ea typeface="TWK Everett Medium"/>
                <a:cs typeface="TWK Everett Medium"/>
              </a:rPr>
              <a:t>Third level</a:t>
            </a:r>
          </a:p>
          <a:p>
            <a:pPr lvl="3"/>
            <a:r>
              <a:rPr lang="en-US">
                <a:latin typeface="TWK Everett Medium"/>
                <a:ea typeface="TWK Everett Medium"/>
                <a:cs typeface="TWK Everett Medium"/>
              </a:rPr>
              <a:t>Fourth level</a:t>
            </a:r>
          </a:p>
          <a:p>
            <a:pPr lvl="4"/>
            <a:r>
              <a:rPr lang="en-US">
                <a:latin typeface="TWK Everett Medium"/>
                <a:ea typeface="TWK Everett Medium"/>
                <a:cs typeface="TWK Everett Medium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1pPr>
          </a:lstStyle>
          <a:p>
            <a:fld id="{5BCAD085-E8A6-8845-BD4E-CB4CCA059FC4}" type="datetimeFigureOut">
              <a:rPr lang="en-US" smtClean="0">
                <a:latin typeface="TWK Everett Medium"/>
                <a:ea typeface="TWK Everett Medium"/>
                <a:cs typeface="TWK Everett Medium"/>
              </a:rPr>
              <a:t>6/17/26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1pPr>
          </a:lstStyle>
          <a:p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K Everett Medium"/>
                <a:ea typeface="TWK Everett Medium"/>
                <a:cs typeface="TWK Everett Medium"/>
              </a:defRPr>
            </a:lvl1pPr>
          </a:lstStyle>
          <a:p>
            <a:fld id="{C1FF6DA9-008F-8B48-92A6-B652298478BF}" type="slidenum">
              <a:rPr lang="en-US" smtClean="0">
                <a:latin typeface="TWK Everett Medium"/>
                <a:ea typeface="TWK Everett Medium"/>
                <a:cs typeface="TWK Everett Medium"/>
              </a:rPr>
              <a:t>‹#›</a:t>
            </a:fld>
            <a:endParaRPr lang="en-US">
              <a:latin typeface="TWK Everett Medium"/>
              <a:ea typeface="TWK Everett Medium"/>
              <a:cs typeface="TWK Evere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K Everett Super"/>
          <a:ea typeface="TWK Everett Super"/>
          <a:cs typeface="TWK Everett Sup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K Everett Super"/>
          <a:ea typeface="TWK Everett Super"/>
          <a:cs typeface="TWK Everett Sup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K Everett Super"/>
          <a:ea typeface="TWK Everett Super"/>
          <a:cs typeface="TWK Everett Sup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K Everett Super"/>
          <a:ea typeface="TWK Everett Super"/>
          <a:cs typeface="TWK Everett Sup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9pPr>
    </p:bodyStyle>
    <p:otherStyle>
      <a:defPPr>
        <a:defRPr lang="en-US">
          <a:latin typeface="TWK Everett Medium"/>
          <a:ea typeface="TWK Everett Medium"/>
          <a:cs typeface="TWK Everett Medium"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TWK Everett Medium"/>
          <a:ea typeface="TWK Everett Medium"/>
          <a:cs typeface="TWK Everet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2395728"/>
            <a:ext cx="10058400" cy="1874519"/>
          </a:xfrm>
          <a:prstGeom prst="roundRect">
            <a:avLst>
              <a:gd name="adj" fmla="val 8807"/>
            </a:avLst>
          </a:prstGeom>
          <a:solidFill>
            <a:srgbClr val="09101C">
              <a:alpha val="603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15568" y="3767328"/>
            <a:ext cx="9144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rigger oss for neste generasjons sky- og AI-løsninger 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2670048"/>
            <a:ext cx="91440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0" i="0" spc="32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VELKOMMEN TIL TYNSET!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2980944"/>
            <a:ext cx="93268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4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Fremtidens D-Cloud starter 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523744"/>
            <a:ext cx="64008" cy="1618487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0" y="1600200"/>
            <a:ext cx="6903720" cy="4206240"/>
          </a:xfrm>
          <a:prstGeom prst="roundRect">
            <a:avLst>
              <a:gd name="adj" fmla="val 2717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ervices_Cloud &amp; Infrast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3" y="1841157"/>
            <a:ext cx="3587514" cy="35781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360" y="1728216"/>
            <a:ext cx="64008" cy="3950207"/>
          </a:xfrm>
          <a:prstGeom prst="roundRect">
            <a:avLst>
              <a:gd name="adj" fmla="val 50000"/>
            </a:avLst>
          </a:prstGeom>
          <a:solidFill>
            <a:srgbClr val="5BA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Cloud &amp;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028" y="1841157"/>
            <a:ext cx="3171621" cy="3926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30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Managed Infrastructure</a:t>
            </a:r>
            <a:r>
              <a:rPr lang="en-US" sz="13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 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(</a:t>
            </a:r>
            <a:r>
              <a:rPr lang="en-US" sz="900" b="0" dirty="0" err="1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Driftet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 IT-</a:t>
            </a:r>
            <a:r>
              <a:rPr lang="en-US" sz="900" b="0" dirty="0" err="1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miljø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)</a:t>
            </a:r>
            <a:endParaRPr lang="en-US" dirty="0">
              <a:latin typeface="TWK Everett Medium"/>
              <a:ea typeface="TWK Everett Medium"/>
              <a:cs typeface="TWK Everett Medium"/>
            </a:endParaRPr>
          </a:p>
          <a:p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Skalerbar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ferdig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driftet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serverkapasitet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(IaaS)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norske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datasentre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– full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forutsigbarhet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uten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investering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egen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maskinvare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  <a:endParaRPr lang="en-US" sz="1100" dirty="0">
              <a:latin typeface="TWK Everett Medium"/>
              <a:ea typeface="TWK Everett Medium"/>
              <a:cs typeface="TWK Everett Medium"/>
            </a:endParaRPr>
          </a:p>
          <a:p>
            <a:br>
              <a:rPr lang="en-US" dirty="0">
                <a:latin typeface="TWK Everett Medium"/>
                <a:ea typeface="TWK Everett Medium"/>
                <a:cs typeface="TWK Everett Medium"/>
              </a:rPr>
            </a:br>
            <a:r>
              <a:rPr lang="en-US" sz="13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AI Factory 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(Sikker AI-</a:t>
            </a:r>
            <a:r>
              <a:rPr lang="en-US" sz="900" b="0" dirty="0" err="1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infrastruktur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)</a:t>
            </a:r>
            <a:endParaRPr dirty="0">
              <a:latin typeface="TWK Everett Medium"/>
              <a:ea typeface="TWK Everett Medium"/>
              <a:cs typeface="TWK Everett Medium"/>
            </a:endParaRPr>
          </a:p>
          <a:p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Lukket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høytytende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plattform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 </a:t>
            </a:r>
            <a:r>
              <a:rPr lang="en-US" sz="110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AI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Tokenomics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optimaliserte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jobber  – interne data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forblir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100 % private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  <a:endParaRPr lang="en-US" sz="1100" dirty="0">
              <a:latin typeface="TWK Everett Medium"/>
              <a:ea typeface="TWK Everett Medium"/>
              <a:cs typeface="TWK Everett Medium"/>
            </a:endParaRPr>
          </a:p>
          <a:p>
            <a:br>
              <a:rPr lang="en-US" dirty="0">
                <a:latin typeface="TWK Everett Medium"/>
                <a:ea typeface="TWK Everett Medium"/>
                <a:cs typeface="TWK Everett Medium"/>
              </a:rPr>
            </a:br>
            <a:r>
              <a:rPr lang="en-US" sz="130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Co-Location</a:t>
            </a:r>
            <a:r>
              <a:rPr lang="en-US" sz="13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 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(Sikker </a:t>
            </a:r>
            <a:r>
              <a:rPr lang="en-US" sz="900" b="0" dirty="0" err="1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serverplass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)</a:t>
            </a:r>
            <a:endParaRPr dirty="0">
              <a:latin typeface="TWK Everett Medium"/>
              <a:ea typeface="TWK Everett Medium"/>
              <a:cs typeface="TWK Everett Medium"/>
            </a:endParaRPr>
          </a:p>
          <a:p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Fysisk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sikret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plass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egne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servere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– med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vakthold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nødstrøm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avansert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kjøling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  <a:endParaRPr lang="en-US" sz="1100" dirty="0">
              <a:latin typeface="TWK Everett Medium"/>
              <a:ea typeface="TWK Everett Medium"/>
              <a:cs typeface="TWK Everett Medium"/>
            </a:endParaRPr>
          </a:p>
          <a:p>
            <a:br>
              <a:rPr lang="en-US" dirty="0">
                <a:latin typeface="TWK Everett Medium"/>
                <a:ea typeface="TWK Everett Medium"/>
                <a:cs typeface="TWK Everett Medium"/>
              </a:rPr>
            </a:br>
            <a:r>
              <a:rPr lang="en-US" sz="1300" b="0" dirty="0" err="1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Applikasjonsplattform</a:t>
            </a:r>
            <a:r>
              <a:rPr lang="en-US" sz="13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 </a:t>
            </a:r>
            <a:br>
              <a:rPr lang="en-US" sz="13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</a:b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(</a:t>
            </a:r>
            <a:r>
              <a:rPr lang="en-US" sz="90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Container </a:t>
            </a:r>
            <a:r>
              <a:rPr lang="en-US" sz="900" b="0" i="0" dirty="0" err="1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og</a:t>
            </a:r>
            <a:r>
              <a:rPr lang="en-US" sz="90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 Kubernetes</a:t>
            </a:r>
            <a:r>
              <a:rPr lang="en-US" sz="900" b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)</a:t>
            </a:r>
            <a:endParaRPr dirty="0">
              <a:latin typeface="TWK Everett Medium"/>
              <a:ea typeface="TWK Everett Medium"/>
              <a:cs typeface="TWK Everett Medium"/>
            </a:endParaRPr>
          </a:p>
          <a:p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Ferdig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driftet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PaaS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holder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egne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programmer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tilgjengelige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skalerer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automatisk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ved</a:t>
            </a:r>
            <a:r>
              <a:rPr lang="en-US" sz="11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10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trafikktopper</a:t>
            </a:r>
            <a:r>
              <a:rPr lang="en-US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  <a:endParaRPr lang="en-US" sz="1100" dirty="0">
              <a:latin typeface="TWK Everett Medium"/>
              <a:ea typeface="TWK Everett Medium"/>
              <a:cs typeface="TWK Everett Medium"/>
            </a:endParaRPr>
          </a:p>
          <a:p>
            <a:pPr algn="l">
              <a:spcBef>
                <a:spcPts val="800"/>
              </a:spcBef>
              <a:spcAft>
                <a:spcPts val="100"/>
              </a:spcAft>
            </a:pPr>
            <a:endParaRPr sz="1250" b="0" i="0" dirty="0">
              <a:solidFill>
                <a:srgbClr val="5BA8FF"/>
              </a:solidFill>
              <a:latin typeface="TWK Everett Super"/>
              <a:ea typeface="TWK Everett Super"/>
              <a:cs typeface="TWK Everett Sup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0" y="1600200"/>
            <a:ext cx="6903720" cy="2743200"/>
          </a:xfrm>
          <a:prstGeom prst="roundRect">
            <a:avLst>
              <a:gd name="adj" fmla="val 4166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ervices_Cybersecur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31" y="1715575"/>
            <a:ext cx="2514320" cy="2518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Cybersecurity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856848"/>
            <a:ext cx="3511184" cy="22888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Webkit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Sikker surfing som automatisk blokkerer kjente skadelige nettsider og svindelforsøk.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Identity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Trygg styring og beskyttelse av de ansattes digitale identiteter og pålogginger — forhindrer ID-tyveri og uautorisert tilgang.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Defence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Totalbeskyttelse og kontinuerlig overvåking av bedriftens maskiner og endepunkter mot avanserte trusler.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" y="1728216"/>
            <a:ext cx="64008" cy="2487168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2920" y="1645920"/>
            <a:ext cx="4069080" cy="1325880"/>
          </a:xfrm>
          <a:prstGeom prst="roundRect">
            <a:avLst>
              <a:gd name="adj" fmla="val 8620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502920" y="3154680"/>
            <a:ext cx="4069080" cy="1325880"/>
          </a:xfrm>
          <a:prstGeom prst="roundRect">
            <a:avLst>
              <a:gd name="adj" fmla="val 8620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502920" y="4663440"/>
            <a:ext cx="4069080" cy="1325880"/>
          </a:xfrm>
          <a:prstGeom prst="roundRect">
            <a:avLst>
              <a:gd name="adj" fmla="val 8620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Graphics_Zave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24" y="1357957"/>
            <a:ext cx="2333366" cy="4690726"/>
          </a:xfrm>
          <a:prstGeom prst="rect">
            <a:avLst/>
          </a:prstGeom>
          <a:effectLst>
            <a:outerShdw blurRad="939338" sx="104000" sy="104000" algn="tl" rotWithShape="0">
              <a:prstClr val="black">
                <a:alpha val="62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OPERASJONELL FRIHET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Slutt på kjedelig IT. Velkommen til Zero Touch!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1810512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Automatisering først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2194560"/>
            <a:ext cx="35204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Zero Touch fra operations — ting skal rulles ut og bare fungere!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3319272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Mindre støy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3703320"/>
            <a:ext cx="3520440" cy="3274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Småkunder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tar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dag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mye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tid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Fakturakluss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manuelle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nb-NO"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jobber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helautomatiseres</a:t>
            </a:r>
            <a:r>
              <a:rPr sz="10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4828031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Mer moro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5212079"/>
            <a:ext cx="35204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Slipp repetitive oppgaver — vi bruker hodene våre på ny, kul teknologi!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360" y="1773936"/>
            <a:ext cx="64008" cy="1069848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594360" y="3282696"/>
            <a:ext cx="64008" cy="1069848"/>
          </a:xfrm>
          <a:prstGeom prst="roundRect">
            <a:avLst>
              <a:gd name="adj" fmla="val 50000"/>
            </a:avLst>
          </a:prstGeom>
          <a:solidFill>
            <a:srgbClr val="5BA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594360" y="4791455"/>
            <a:ext cx="64008" cy="1069848"/>
          </a:xfrm>
          <a:prstGeom prst="roundRect">
            <a:avLst>
              <a:gd name="adj" fmla="val 50000"/>
            </a:avLst>
          </a:prstGeom>
          <a:solidFill>
            <a:srgbClr val="4CD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2920" y="1600200"/>
            <a:ext cx="5440680" cy="2011680"/>
          </a:xfrm>
          <a:prstGeom prst="roundRect">
            <a:avLst>
              <a:gd name="adj" fmla="val 5681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680" y="1828799"/>
            <a:ext cx="3648710" cy="14574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Automation &amp; AI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Strategisk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rådgivning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utvikling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fjerner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manuelle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tidstyver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tar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bruk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smarte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AI-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verktøy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Cloud Consulting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Eksperthjelp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trygg</a:t>
            </a:r>
            <a:r>
              <a:rPr lang="nb-NO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og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kostnadseffektiv</a:t>
            </a:r>
            <a: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IT-hverdag.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hjelper kunden med IT og forretningsstrategi 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 gir reell verdi til forretningen. </a:t>
            </a:r>
            <a:endParaRPr sz="1050" b="0" i="0" dirty="0">
              <a:solidFill>
                <a:srgbClr val="CBD6E2"/>
              </a:solidFill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Advisory &amp; Consulting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" y="1728216"/>
            <a:ext cx="64008" cy="1755648"/>
          </a:xfrm>
          <a:prstGeom prst="roundRect">
            <a:avLst>
              <a:gd name="adj" fmla="val 50000"/>
            </a:avLst>
          </a:prstGeom>
          <a:solidFill>
            <a:srgbClr val="4CD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949387" y="384048"/>
            <a:ext cx="5736645" cy="1481328"/>
          </a:xfrm>
          <a:prstGeom prst="roundRect">
            <a:avLst>
              <a:gd name="adj" fmla="val 6001"/>
            </a:avLst>
          </a:prstGeom>
          <a:solidFill>
            <a:srgbClr val="09101C">
              <a:alpha val="6525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502920" y="4069080"/>
            <a:ext cx="3617976" cy="2103120"/>
          </a:xfrm>
          <a:prstGeom prst="roundRect">
            <a:avLst>
              <a:gd name="adj" fmla="val 5434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4285488" y="4069080"/>
            <a:ext cx="3617976" cy="2103120"/>
          </a:xfrm>
          <a:prstGeom prst="roundRect">
            <a:avLst>
              <a:gd name="adj" fmla="val 5434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068056" y="4069080"/>
            <a:ext cx="3617976" cy="2103120"/>
          </a:xfrm>
          <a:prstGeom prst="roundRect">
            <a:avLst>
              <a:gd name="adj" fmla="val 5434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342376" y="4700016"/>
            <a:ext cx="3069336" cy="11769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Faste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kvartalsvise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samlinger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med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partnere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sikrer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deg </a:t>
            </a:r>
            <a:r>
              <a:rPr lang="nb-NO"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kompetanse,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sertifiseringene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ressursene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du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trenger</a:t>
            </a:r>
            <a:r>
              <a:rPr lang="nb-NO"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å yte det lille ekstra for våre kunder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KOMPETANSELØFTET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640080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Tid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for Skill Up</a:t>
            </a:r>
            <a:r>
              <a:rPr lang="nb-NO"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!</a:t>
            </a:r>
            <a:r>
              <a:rPr lang="en-US"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</a:t>
            </a:r>
            <a:endParaRPr sz="3000" b="0" i="0" dirty="0">
              <a:gradFill>
                <a:gsLst>
                  <a:gs pos="0">
                    <a:srgbClr val="FFFFFF"/>
                  </a:gs>
                  <a:gs pos="50000">
                    <a:srgbClr val="C4CCD4"/>
                  </a:gs>
                  <a:gs pos="100000">
                    <a:srgbClr val="707B86"/>
                  </a:gs>
                </a:gsLst>
                <a:lin ang="5400000" scaled="1"/>
              </a:gradFill>
              <a:latin typeface="TWK Everett Super"/>
              <a:ea typeface="TWK Everett Super"/>
              <a:cs typeface="TWK Everett Sup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4164" y="516738"/>
            <a:ext cx="5326888" cy="7873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rigger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ikke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bare nye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systemer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– vi rigger deg. </a:t>
            </a:r>
            <a:br>
              <a:rPr lang="en-US" sz="160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 å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selge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drifte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fremtiden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må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nb-NO"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være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bransjens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6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skarpeste</a:t>
            </a:r>
            <a:r>
              <a:rPr sz="16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pic>
        <p:nvPicPr>
          <p:cNvPr id="6" name="Picture 5" descr="Graphics_Skill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21" y="1780605"/>
            <a:ext cx="4903433" cy="182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" y="4279392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M365, Intune og Copilot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4700016"/>
            <a:ext cx="3069336" cy="4660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dykker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dypt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verktøyene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frigjør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tid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både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oss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kunden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9808" y="4279392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Ekspertisen inn i huset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9808" y="4700016"/>
            <a:ext cx="3069336" cy="70301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ALSO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Microsoft </a:t>
            </a:r>
            <a:r>
              <a:rPr lang="nb-NO"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blir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med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oss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her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på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Tynset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å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heve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kompetansen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vår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til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neste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4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nivå</a:t>
            </a:r>
            <a:r>
              <a:rPr sz="14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2376" y="4279392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Kontinuerlig vekst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4360" y="4197096"/>
            <a:ext cx="64008" cy="1847087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4376928" y="4197096"/>
            <a:ext cx="64008" cy="1847087"/>
          </a:xfrm>
          <a:prstGeom prst="roundRect">
            <a:avLst>
              <a:gd name="adj" fmla="val 50000"/>
            </a:avLst>
          </a:prstGeom>
          <a:solidFill>
            <a:srgbClr val="5BA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8159496" y="4197096"/>
            <a:ext cx="64008" cy="1847087"/>
          </a:xfrm>
          <a:prstGeom prst="roundRect">
            <a:avLst>
              <a:gd name="adj" fmla="val 50000"/>
            </a:avLst>
          </a:prstGeom>
          <a:solidFill>
            <a:srgbClr val="4CD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568" y="3749039"/>
            <a:ext cx="76809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Klar for å skape magi? Nå kjører vi! 🚀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2395728"/>
            <a:ext cx="7283370" cy="1874519"/>
          </a:xfrm>
          <a:prstGeom prst="roundRect">
            <a:avLst>
              <a:gd name="adj" fmla="val 8807"/>
            </a:avLst>
          </a:prstGeom>
          <a:solidFill>
            <a:srgbClr val="09101C">
              <a:alpha val="603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97280" y="2670048"/>
            <a:ext cx="768096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 spc="32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AVSLUTNING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2980944"/>
            <a:ext cx="768096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La oss bygge fremtiden sammen!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523744"/>
            <a:ext cx="64008" cy="1618487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8680" y="1965960"/>
            <a:ext cx="6720840" cy="4617720"/>
          </a:xfrm>
          <a:prstGeom prst="roundRect">
            <a:avLst>
              <a:gd name="adj" fmla="val 3025"/>
            </a:avLst>
          </a:prstGeom>
          <a:solidFill>
            <a:srgbClr val="09101C">
              <a:alpha val="684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PROJECT VALLEY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Produkt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</a:t>
            </a: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oppsett</a:t>
            </a:r>
            <a:endParaRPr sz="3000" b="0" i="0" dirty="0">
              <a:gradFill>
                <a:gsLst>
                  <a:gs pos="0">
                    <a:srgbClr val="FFFFFF"/>
                  </a:gs>
                  <a:gs pos="50000">
                    <a:srgbClr val="C4CCD4"/>
                  </a:gs>
                  <a:gs pos="100000">
                    <a:srgbClr val="707B86"/>
                  </a:gs>
                </a:gsLst>
                <a:lin ang="5400000" scaled="1"/>
              </a:gradFill>
              <a:latin typeface="TWK Everett Super"/>
              <a:ea typeface="TWK Everett Super"/>
              <a:cs typeface="TWK Everett Sup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720" y="2240280"/>
            <a:ext cx="35204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Tjenesteområde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3480" y="2240280"/>
            <a:ext cx="23317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Bundles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88920"/>
            <a:ext cx="3246120" cy="3246120"/>
          </a:xfrm>
          <a:prstGeom prst="rect">
            <a:avLst/>
          </a:prstGeom>
        </p:spPr>
      </p:pic>
      <p:pic>
        <p:nvPicPr>
          <p:cNvPr id="8" name="Picture 7" descr="b_webk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2788920"/>
            <a:ext cx="2103120" cy="11612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74920" y="3584448"/>
            <a:ext cx="2103120" cy="365760"/>
          </a:xfrm>
          <a:prstGeom prst="roundRect">
            <a:avLst>
              <a:gd name="adj" fmla="val 0"/>
            </a:avLst>
          </a:prstGeom>
          <a:solidFill>
            <a:srgbClr val="0A1018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202936" y="3611880"/>
            <a:ext cx="1920239" cy="3017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Webkit</a:t>
            </a:r>
          </a:p>
        </p:txBody>
      </p:sp>
      <p:pic>
        <p:nvPicPr>
          <p:cNvPr id="11" name="Picture 10" descr="b_ident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069079"/>
            <a:ext cx="2103120" cy="116128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074920" y="4864607"/>
            <a:ext cx="2103120" cy="365760"/>
          </a:xfrm>
          <a:prstGeom prst="roundRect">
            <a:avLst>
              <a:gd name="adj" fmla="val 0"/>
            </a:avLst>
          </a:prstGeom>
          <a:solidFill>
            <a:srgbClr val="0A1018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202936" y="4892039"/>
            <a:ext cx="1920239" cy="3017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Identity</a:t>
            </a:r>
          </a:p>
        </p:txBody>
      </p:sp>
      <p:pic>
        <p:nvPicPr>
          <p:cNvPr id="14" name="Picture 13" descr="b_defe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0" y="5349240"/>
            <a:ext cx="2103120" cy="116128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074920" y="6144767"/>
            <a:ext cx="2103120" cy="365760"/>
          </a:xfrm>
          <a:prstGeom prst="roundRect">
            <a:avLst>
              <a:gd name="adj" fmla="val 0"/>
            </a:avLst>
          </a:prstGeom>
          <a:solidFill>
            <a:srgbClr val="0A1018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202936" y="6172199"/>
            <a:ext cx="1920239" cy="3017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Defence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PROJECT VALLEY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Produkt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</a:t>
            </a: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oppsett</a:t>
            </a:r>
            <a:endParaRPr sz="3000" b="0" i="0" dirty="0">
              <a:gradFill>
                <a:gsLst>
                  <a:gs pos="0">
                    <a:srgbClr val="FFFFFF"/>
                  </a:gs>
                  <a:gs pos="50000">
                    <a:srgbClr val="C4CCD4"/>
                  </a:gs>
                  <a:gs pos="100000">
                    <a:srgbClr val="707B86"/>
                  </a:gs>
                </a:gsLst>
                <a:lin ang="5400000" scaled="1"/>
              </a:gradFill>
              <a:latin typeface="TWK Everett Super"/>
              <a:ea typeface="TWK Everett Super"/>
              <a:cs typeface="TWK Everett Super"/>
            </a:endParaRPr>
          </a:p>
        </p:txBody>
      </p:sp>
      <p:pic>
        <p:nvPicPr>
          <p:cNvPr id="5" name="Picture 4" descr="webkit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2697480"/>
            <a:ext cx="3017520" cy="30175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34440" y="5074920"/>
            <a:ext cx="3017520" cy="640080"/>
          </a:xfrm>
          <a:prstGeom prst="roundRect">
            <a:avLst>
              <a:gd name="adj" fmla="val 0"/>
            </a:avLst>
          </a:prstGeom>
          <a:solidFill>
            <a:srgbClr val="0A101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417320" y="5138928"/>
            <a:ext cx="2743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sz="800" b="0" i="0" spc="200">
                <a:solidFill>
                  <a:srgbClr val="93A5B8"/>
                </a:solidFill>
                <a:latin typeface="TWK Everett Super"/>
                <a:ea typeface="TWK Everett Super"/>
                <a:cs typeface="TWK Everett Super"/>
              </a:rPr>
              <a:t>D-CLOUD BUNDLES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5340096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7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Webkit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7720" y="1967812"/>
            <a:ext cx="283464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Produkter</a:t>
            </a:r>
            <a:r>
              <a:rPr sz="12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/ </a:t>
            </a:r>
            <a:r>
              <a:rPr sz="12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Tjenester</a:t>
            </a:r>
            <a:endParaRPr sz="1200" b="0" i="0" dirty="0">
              <a:solidFill>
                <a:srgbClr val="CBD6E2"/>
              </a:solidFill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7720" y="2287852"/>
            <a:ext cx="2834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7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Oppsett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6320" y="2726764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FFFFFF"/>
                </a:solidFill>
                <a:latin typeface="TWK Everett Medium"/>
                <a:ea typeface="TWK Everett Medium"/>
                <a:cs typeface="TWK Everett Medium"/>
              </a:rPr>
              <a:t>Portering</a:t>
            </a:r>
            <a:r>
              <a:rPr sz="9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 $$ OTP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320" y="3019372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FFFFFF"/>
                </a:solidFill>
                <a:latin typeface="TWK Everett Medium"/>
                <a:ea typeface="TWK Everett Medium"/>
                <a:cs typeface="TWK Everett Medium"/>
              </a:rPr>
              <a:t>Setup</a:t>
            </a:r>
            <a:r>
              <a:rPr sz="95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 $$ OTP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63440" y="3421708"/>
            <a:ext cx="1554480" cy="32004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617720" y="3549723"/>
            <a:ext cx="2834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7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Produkt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3854430"/>
            <a:ext cx="1298448" cy="1769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FFFFFF"/>
                </a:solidFill>
                <a:latin typeface="TWK Everett Medium"/>
                <a:cs typeface="TWK Everett Medium"/>
              </a:rPr>
              <a:t>Platinum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440" y="3805756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$ MRR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4065721"/>
            <a:ext cx="1298448" cy="1769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FFFFFF"/>
                </a:solidFill>
                <a:latin typeface="TWK Everett Medium"/>
                <a:cs typeface="TWK Everett Medium"/>
              </a:rPr>
              <a:t>Gold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9440" y="4017047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$$ MRR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4273378"/>
            <a:ext cx="1298448" cy="1769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FFFFFF"/>
                </a:solidFill>
                <a:latin typeface="TWK Everett Medium"/>
                <a:cs typeface="TWK Everett Medium"/>
              </a:rPr>
              <a:t>Silver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9440" y="4224704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$$$ MRR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486822"/>
            <a:ext cx="1298448" cy="1769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FFFFFF"/>
                </a:solidFill>
                <a:latin typeface="TWK Everett Medium"/>
                <a:cs typeface="TWK Everett Medium"/>
              </a:rPr>
              <a:t>Foundation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9440" y="44381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$$$$ MRR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63440" y="4914381"/>
            <a:ext cx="1554480" cy="32004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4617720" y="5042397"/>
            <a:ext cx="30175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7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Addon tjenester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46320" y="5463021"/>
            <a:ext cx="30175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b="0" i="0" dirty="0">
                <a:solidFill>
                  <a:srgbClr val="FFFFFF"/>
                </a:solidFill>
                <a:latin typeface="TWK Everett Medium"/>
                <a:ea typeface="TWK Everett Medium"/>
                <a:cs typeface="TWK Everett Medium"/>
              </a:rPr>
              <a:t>Certificate Management</a:t>
            </a:r>
            <a:r>
              <a:rPr sz="90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 $ MRR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6320" y="5719053"/>
            <a:ext cx="30175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FFFFFF"/>
                </a:solidFill>
                <a:latin typeface="TWK Everett Medium"/>
                <a:ea typeface="TWK Everett Medium"/>
                <a:cs typeface="TWK Everett Medium"/>
              </a:rPr>
              <a:t>Brand Protection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46320" y="5956797"/>
            <a:ext cx="30175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FFFFFF"/>
                </a:solidFill>
                <a:latin typeface="TWK Everett Medium"/>
                <a:ea typeface="TWK Everett Medium"/>
                <a:cs typeface="TWK Everett Medium"/>
              </a:rPr>
              <a:t>DNS Management</a:t>
            </a:r>
          </a:p>
        </p:txBody>
      </p:sp>
      <p:pic>
        <p:nvPicPr>
          <p:cNvPr id="35" name="Picture 34" descr="A white cloud with a star&#10;&#10;AI-generated content may be incorrect.">
            <a:extLst>
              <a:ext uri="{FF2B5EF4-FFF2-40B4-BE49-F238E27FC236}">
                <a16:creationId xmlns:a16="http://schemas.microsoft.com/office/drawing/2014/main" id="{12400A9E-6878-F3EE-3A4A-F4443AA2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26" y="4078909"/>
            <a:ext cx="548270" cy="327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285488" y="3931920"/>
            <a:ext cx="3617976" cy="2240280"/>
          </a:xfrm>
          <a:prstGeom prst="roundRect">
            <a:avLst>
              <a:gd name="adj" fmla="val 5102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8068056" y="3931920"/>
            <a:ext cx="3617976" cy="2240280"/>
          </a:xfrm>
          <a:prstGeom prst="roundRect">
            <a:avLst>
              <a:gd name="adj" fmla="val 5102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502920" y="3931920"/>
            <a:ext cx="3617976" cy="2240280"/>
          </a:xfrm>
          <a:prstGeom prst="roundRect">
            <a:avLst>
              <a:gd name="adj" fmla="val 5102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0F8915-920D-BA22-73FD-48F2DE23AFBA}"/>
              </a:ext>
            </a:extLst>
          </p:cNvPr>
          <p:cNvGrpSpPr/>
          <p:nvPr/>
        </p:nvGrpSpPr>
        <p:grpSpPr>
          <a:xfrm>
            <a:off x="1411218" y="1911096"/>
            <a:ext cx="1819695" cy="866775"/>
            <a:chOff x="9591255" y="620713"/>
            <a:chExt cx="1819695" cy="8667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798E17-51E1-A0A3-EF45-A4084794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8850" y="620713"/>
              <a:ext cx="1562100" cy="866775"/>
            </a:xfrm>
            <a:prstGeom prst="rect">
              <a:avLst/>
            </a:prstGeom>
          </p:spPr>
        </p:pic>
        <p:sp>
          <p:nvSpPr>
            <p:cNvPr id="15" name="Text 1">
              <a:extLst>
                <a:ext uri="{FF2B5EF4-FFF2-40B4-BE49-F238E27FC236}">
                  <a16:creationId xmlns:a16="http://schemas.microsoft.com/office/drawing/2014/main" id="{AEA9DBBB-5707-4B96-CE4D-90B77674E910}"/>
                </a:ext>
              </a:extLst>
            </p:cNvPr>
            <p:cNvSpPr/>
            <p:nvPr/>
          </p:nvSpPr>
          <p:spPr>
            <a:xfrm>
              <a:off x="9591255" y="713030"/>
              <a:ext cx="838157" cy="190664"/>
            </a:xfrm>
            <a:prstGeom prst="roundRect">
              <a:avLst>
                <a:gd name="adj" fmla="val 461608"/>
              </a:avLst>
            </a:prstGeom>
            <a:solidFill>
              <a:srgbClr val="000000">
                <a:alpha val="70000"/>
              </a:srgbClr>
            </a:solidFill>
            <a:ln/>
          </p:spPr>
          <p:txBody>
            <a:bodyPr wrap="square" lIns="76200" tIns="76200" rIns="76200" bIns="76200" rtlCol="0" anchor="ctr">
              <a:noAutofit/>
            </a:bodyPr>
            <a:lstStyle/>
            <a:p>
              <a:endParaRPr lang="en-US" sz="800">
                <a:solidFill>
                  <a:srgbClr val="34D399"/>
                </a:solidFill>
                <a:latin typeface="TWK Everett Medium"/>
                <a:ea typeface="TWK Everett Medium"/>
                <a:cs typeface="TWK Everett Medium"/>
              </a:endParaRPr>
            </a:p>
          </p:txBody>
        </p: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2C12BD2C-F6B5-4E24-6AE9-5E49DCD8D895}"/>
                </a:ext>
              </a:extLst>
            </p:cNvPr>
            <p:cNvSpPr/>
            <p:nvPr/>
          </p:nvSpPr>
          <p:spPr>
            <a:xfrm>
              <a:off x="9655991" y="717181"/>
              <a:ext cx="792986" cy="151936"/>
            </a:xfrm>
            <a:prstGeom prst="round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defPPr>
                <a:defRPr lang="nb-NO">
                  <a:latin typeface="TWK Everett Medium"/>
                  <a:ea typeface="TWK Everett Medium"/>
                  <a:cs typeface="TWK Everett Medium"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9pPr>
            </a:lstStyle>
            <a:p>
              <a:pPr>
                <a:lnSpc>
                  <a:spcPts val="1260"/>
                </a:lnSpc>
              </a:pPr>
              <a:r>
                <a:rPr lang="en-US" sz="1000" b="0" dirty="0">
                  <a:solidFill>
                    <a:srgbClr val="24F2E0"/>
                  </a:solidFill>
                  <a:latin typeface="TWK Everett Super"/>
                  <a:ea typeface="TWK Everett Super"/>
                  <a:cs typeface="TWK Everett Super"/>
                </a:rPr>
                <a:t>+25–35 %</a:t>
              </a:r>
              <a:endParaRPr lang="en-US" sz="1000" dirty="0">
                <a:solidFill>
                  <a:srgbClr val="24F2E0"/>
                </a:solidFill>
                <a:latin typeface="TWK Everett Medium"/>
                <a:ea typeface="TWK Everett Medium"/>
                <a:cs typeface="TWK Everett Medium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29A2F6-40C0-BBFB-DCA6-BE9EDD53FCBA}"/>
              </a:ext>
            </a:extLst>
          </p:cNvPr>
          <p:cNvGrpSpPr/>
          <p:nvPr/>
        </p:nvGrpSpPr>
        <p:grpSpPr>
          <a:xfrm>
            <a:off x="3297167" y="1906333"/>
            <a:ext cx="1821284" cy="869950"/>
            <a:chOff x="9686504" y="2254250"/>
            <a:chExt cx="1821284" cy="869950"/>
          </a:xfrm>
        </p:grpSpPr>
        <p:pic>
          <p:nvPicPr>
            <p:cNvPr id="18" name="Picture 17" descr="A blue shield with a sphere in the center and fire  AI-generated content may be incorrect.">
              <a:extLst>
                <a:ext uri="{FF2B5EF4-FFF2-40B4-BE49-F238E27FC236}">
                  <a16:creationId xmlns:a16="http://schemas.microsoft.com/office/drawing/2014/main" id="{42552EEF-8506-62DC-B5EF-E9C0B5218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8863" y="2254250"/>
              <a:ext cx="1558925" cy="869950"/>
            </a:xfrm>
            <a:prstGeom prst="rect">
              <a:avLst/>
            </a:prstGeom>
          </p:spPr>
        </p:pic>
        <p:sp>
          <p:nvSpPr>
            <p:cNvPr id="19" name="Text 1">
              <a:extLst>
                <a:ext uri="{FF2B5EF4-FFF2-40B4-BE49-F238E27FC236}">
                  <a16:creationId xmlns:a16="http://schemas.microsoft.com/office/drawing/2014/main" id="{B0BF92F5-006C-7933-896C-97443DC0C7BB}"/>
                </a:ext>
              </a:extLst>
            </p:cNvPr>
            <p:cNvSpPr/>
            <p:nvPr/>
          </p:nvSpPr>
          <p:spPr>
            <a:xfrm>
              <a:off x="9686504" y="2344980"/>
              <a:ext cx="838157" cy="190664"/>
            </a:xfrm>
            <a:prstGeom prst="roundRect">
              <a:avLst>
                <a:gd name="adj" fmla="val 461608"/>
              </a:avLst>
            </a:prstGeom>
            <a:solidFill>
              <a:srgbClr val="000000">
                <a:alpha val="70000"/>
              </a:srgbClr>
            </a:solidFill>
            <a:ln/>
          </p:spPr>
          <p:txBody>
            <a:bodyPr wrap="square" lIns="76200" tIns="76200" rIns="76200" bIns="76200" rtlCol="0" anchor="ctr">
              <a:noAutofit/>
            </a:bodyPr>
            <a:lstStyle/>
            <a:p>
              <a:endParaRPr lang="en-US" sz="800">
                <a:solidFill>
                  <a:srgbClr val="34D399"/>
                </a:solidFill>
                <a:latin typeface="TWK Everett Medium"/>
                <a:ea typeface="TWK Everett Medium"/>
                <a:cs typeface="TWK Everett Medium"/>
              </a:endParaRPr>
            </a:p>
          </p:txBody>
        </p:sp>
        <p:sp>
          <p:nvSpPr>
            <p:cNvPr id="20" name="Text 8">
              <a:extLst>
                <a:ext uri="{FF2B5EF4-FFF2-40B4-BE49-F238E27FC236}">
                  <a16:creationId xmlns:a16="http://schemas.microsoft.com/office/drawing/2014/main" id="{308D640F-F399-79E4-2103-0F8939346297}"/>
                </a:ext>
              </a:extLst>
            </p:cNvPr>
            <p:cNvSpPr/>
            <p:nvPr/>
          </p:nvSpPr>
          <p:spPr>
            <a:xfrm>
              <a:off x="9796341" y="2361831"/>
              <a:ext cx="690222" cy="1519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defPPr>
                <a:defRPr lang="nb-NO">
                  <a:latin typeface="TWK Everett Medium"/>
                  <a:ea typeface="TWK Everett Medium"/>
                  <a:cs typeface="TWK Everett Medium"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9pPr>
            </a:lstStyle>
            <a:p>
              <a:pPr>
                <a:lnSpc>
                  <a:spcPts val="1260"/>
                </a:lnSpc>
              </a:pPr>
              <a:r>
                <a:rPr lang="en-US" sz="1000" b="0" dirty="0">
                  <a:solidFill>
                    <a:srgbClr val="24F2E0"/>
                  </a:solidFill>
                  <a:latin typeface="TWK Everett Super"/>
                  <a:ea typeface="TWK Everett Super"/>
                  <a:cs typeface="TWK Everett Super"/>
                </a:rPr>
                <a:t>+15–20 %</a:t>
              </a:r>
              <a:endParaRPr lang="en-US" sz="1000" dirty="0">
                <a:solidFill>
                  <a:srgbClr val="24F2E0"/>
                </a:solidFill>
                <a:latin typeface="TWK Everett Medium"/>
                <a:ea typeface="TWK Everett Medium"/>
                <a:cs typeface="TWK Everett Medium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DET STORE BILDET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804672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Vi bygger det andre bare drømmer om</a:t>
            </a:r>
          </a:p>
        </p:txBody>
      </p:sp>
      <p:pic>
        <p:nvPicPr>
          <p:cNvPr id="5" name="Picture 4" descr="Graphics_W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359" y="1311919"/>
            <a:ext cx="3282175" cy="2409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" y="4160520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Teknologi i særklasse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4617720"/>
            <a:ext cx="3069336" cy="3721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står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et</a:t>
            </a:r>
            <a:r>
              <a:rPr lang="nb-NO"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internt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teknologiskifte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du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knapt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finner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andre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norske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IT-</a:t>
            </a:r>
            <a:r>
              <a:rPr sz="110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miljøer</a:t>
            </a:r>
            <a:r>
              <a:rPr sz="110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9808" y="4160520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AI Factory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9808" y="4617720"/>
            <a:ext cx="3069336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bygger motoren som vil la oss levere ren magi til kundene fremover.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2376" y="4160520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Ny nettbutikk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2376" y="4617720"/>
            <a:ext cx="3069336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En heldigital, lynrask IT-handelsplattform som endrer spillereglene våre kommersielt.</a:t>
            </a:r>
          </a:p>
        </p:txBody>
      </p:sp>
      <p:pic>
        <p:nvPicPr>
          <p:cNvPr id="12" name="Picture 11" descr="Graphics_Bask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59" y="3832054"/>
            <a:ext cx="566928" cy="5654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376928" y="4059935"/>
            <a:ext cx="64008" cy="1984248"/>
          </a:xfrm>
          <a:prstGeom prst="roundRect">
            <a:avLst>
              <a:gd name="adj" fmla="val 50000"/>
            </a:avLst>
          </a:prstGeom>
          <a:solidFill>
            <a:srgbClr val="5BA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8159496" y="4059935"/>
            <a:ext cx="64008" cy="1984248"/>
          </a:xfrm>
          <a:prstGeom prst="roundRect">
            <a:avLst>
              <a:gd name="adj" fmla="val 50000"/>
            </a:avLst>
          </a:prstGeom>
          <a:solidFill>
            <a:srgbClr val="4CD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C5E2BF-D587-FA6E-E648-E4770ED284AA}"/>
              </a:ext>
            </a:extLst>
          </p:cNvPr>
          <p:cNvGrpSpPr/>
          <p:nvPr/>
        </p:nvGrpSpPr>
        <p:grpSpPr>
          <a:xfrm>
            <a:off x="5212867" y="1906333"/>
            <a:ext cx="1762546" cy="869950"/>
            <a:chOff x="9743654" y="3238500"/>
            <a:chExt cx="1762546" cy="869950"/>
          </a:xfrm>
        </p:grpSpPr>
        <p:pic>
          <p:nvPicPr>
            <p:cNvPr id="22" name="Picture 21" descr="A fingerprint scan on a cellphone  AI-generated content may be incorrect.">
              <a:extLst>
                <a:ext uri="{FF2B5EF4-FFF2-40B4-BE49-F238E27FC236}">
                  <a16:creationId xmlns:a16="http://schemas.microsoft.com/office/drawing/2014/main" id="{E5B342ED-0E5B-2056-9D84-FAECD615A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4100" y="3238500"/>
              <a:ext cx="1562100" cy="869950"/>
            </a:xfrm>
            <a:prstGeom prst="rect">
              <a:avLst/>
            </a:prstGeom>
          </p:spPr>
        </p:pic>
        <p:sp>
          <p:nvSpPr>
            <p:cNvPr id="23" name="Text 1">
              <a:extLst>
                <a:ext uri="{FF2B5EF4-FFF2-40B4-BE49-F238E27FC236}">
                  <a16:creationId xmlns:a16="http://schemas.microsoft.com/office/drawing/2014/main" id="{D30B5324-6501-DE99-6F5A-770DB234F4C2}"/>
                </a:ext>
              </a:extLst>
            </p:cNvPr>
            <p:cNvSpPr/>
            <p:nvPr/>
          </p:nvSpPr>
          <p:spPr>
            <a:xfrm>
              <a:off x="9743654" y="3348280"/>
              <a:ext cx="838157" cy="190664"/>
            </a:xfrm>
            <a:prstGeom prst="roundRect">
              <a:avLst>
                <a:gd name="adj" fmla="val 461608"/>
              </a:avLst>
            </a:prstGeom>
            <a:solidFill>
              <a:srgbClr val="000000">
                <a:alpha val="70000"/>
              </a:srgbClr>
            </a:solidFill>
            <a:ln/>
          </p:spPr>
          <p:txBody>
            <a:bodyPr wrap="square" lIns="76200" tIns="76200" rIns="76200" bIns="76200" rtlCol="0" anchor="ctr">
              <a:noAutofit/>
            </a:bodyPr>
            <a:lstStyle/>
            <a:p>
              <a:endParaRPr lang="en-US" sz="800">
                <a:solidFill>
                  <a:srgbClr val="34D399"/>
                </a:solidFill>
                <a:latin typeface="TWK Everett Medium"/>
                <a:ea typeface="TWK Everett Medium"/>
                <a:cs typeface="TWK Everett Medium"/>
              </a:endParaRPr>
            </a:p>
          </p:txBody>
        </p:sp>
        <p:sp>
          <p:nvSpPr>
            <p:cNvPr id="24" name="Text 8">
              <a:extLst>
                <a:ext uri="{FF2B5EF4-FFF2-40B4-BE49-F238E27FC236}">
                  <a16:creationId xmlns:a16="http://schemas.microsoft.com/office/drawing/2014/main" id="{109605D8-AB03-01F0-292D-E14301A098E3}"/>
                </a:ext>
              </a:extLst>
            </p:cNvPr>
            <p:cNvSpPr/>
            <p:nvPr/>
          </p:nvSpPr>
          <p:spPr>
            <a:xfrm>
              <a:off x="9853491" y="3365131"/>
              <a:ext cx="623177" cy="1519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>
              <a:defPPr>
                <a:defRPr lang="nb-NO">
                  <a:latin typeface="TWK Everett Medium"/>
                  <a:ea typeface="TWK Everett Medium"/>
                  <a:cs typeface="TWK Everett Medium"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TWK Everett Medium"/>
                  <a:ea typeface="TWK Everett Medium"/>
                  <a:cs typeface="TWK Everett Medium"/>
                </a:defRPr>
              </a:lvl9pPr>
            </a:lstStyle>
            <a:p>
              <a:pPr>
                <a:lnSpc>
                  <a:spcPts val="1260"/>
                </a:lnSpc>
              </a:pPr>
              <a:r>
                <a:rPr lang="en-US" sz="1000" b="0" dirty="0">
                  <a:solidFill>
                    <a:srgbClr val="24F2E0"/>
                  </a:solidFill>
                  <a:latin typeface="TWK Everett Super"/>
                  <a:ea typeface="TWK Everett Super"/>
                  <a:cs typeface="TWK Everett Super"/>
                </a:rPr>
                <a:t>+12–15 %</a:t>
              </a:r>
              <a:endParaRPr lang="en-US" sz="1000" dirty="0">
                <a:solidFill>
                  <a:srgbClr val="24F2E0"/>
                </a:solidFill>
                <a:latin typeface="TWK Everett Medium"/>
                <a:ea typeface="TWK Everett Medium"/>
                <a:cs typeface="TWK Everett Medium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94360" y="4059935"/>
            <a:ext cx="64008" cy="1984248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HELE PORTEFØLJEN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Tjenestefamilien vår</a:t>
            </a:r>
          </a:p>
        </p:txBody>
      </p:sp>
      <p:pic>
        <p:nvPicPr>
          <p:cNvPr id="5" name="Picture 4" descr="Services_Cloud &amp; Infrast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62" y="2093764"/>
            <a:ext cx="1598073" cy="1598073"/>
          </a:xfrm>
          <a:prstGeom prst="rect">
            <a:avLst/>
          </a:prstGeom>
        </p:spPr>
      </p:pic>
      <p:pic>
        <p:nvPicPr>
          <p:cNvPr id="6" name="Picture 5" descr="Services_Cybersecur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088" y="2093764"/>
            <a:ext cx="1598073" cy="1598073"/>
          </a:xfrm>
          <a:prstGeom prst="rect">
            <a:avLst/>
          </a:prstGeom>
        </p:spPr>
      </p:pic>
      <p:pic>
        <p:nvPicPr>
          <p:cNvPr id="7" name="Picture 6" descr="Services_Digital Workpl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14" y="2093764"/>
            <a:ext cx="1598073" cy="1598073"/>
          </a:xfrm>
          <a:prstGeom prst="rect">
            <a:avLst/>
          </a:prstGeom>
        </p:spPr>
      </p:pic>
      <p:pic>
        <p:nvPicPr>
          <p:cNvPr id="8" name="Picture 7" descr="Services_Managed Applicatio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940" y="2093764"/>
            <a:ext cx="1598073" cy="1598073"/>
          </a:xfrm>
          <a:prstGeom prst="rect">
            <a:avLst/>
          </a:prstGeom>
        </p:spPr>
      </p:pic>
      <p:pic>
        <p:nvPicPr>
          <p:cNvPr id="9" name="Picture 8" descr="Services_Netwo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282" y="4590076"/>
            <a:ext cx="1598073" cy="1598073"/>
          </a:xfrm>
          <a:prstGeom prst="rect">
            <a:avLst/>
          </a:prstGeom>
        </p:spPr>
      </p:pic>
      <p:pic>
        <p:nvPicPr>
          <p:cNvPr id="10" name="Picture 9" descr="Services_End User Suppo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922" y="4590076"/>
            <a:ext cx="1598073" cy="1598073"/>
          </a:xfrm>
          <a:prstGeom prst="rect">
            <a:avLst/>
          </a:prstGeom>
        </p:spPr>
      </p:pic>
      <p:pic>
        <p:nvPicPr>
          <p:cNvPr id="11" name="Picture 10" descr="Services_Advisory &amp; Consulti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562" y="4590076"/>
            <a:ext cx="1598073" cy="1598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DET NYE RAMMEVERKET</a:t>
            </a:r>
          </a:p>
        </p:txBody>
      </p:sp>
      <p:pic>
        <p:nvPicPr>
          <p:cNvPr id="15" name="Picture 14" descr="Graphics_Nivå.png">
            <a:extLst>
              <a:ext uri="{FF2B5EF4-FFF2-40B4-BE49-F238E27FC236}">
                <a16:creationId xmlns:a16="http://schemas.microsoft.com/office/drawing/2014/main" id="{C3E2C145-A8B5-4E38-0BCD-E41E958D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39" y="1965960"/>
            <a:ext cx="2743200" cy="3748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" y="566928"/>
            <a:ext cx="1115568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Slik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</a:t>
            </a: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skalerer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vi </a:t>
            </a: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magien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: </a:t>
            </a:r>
            <a:r>
              <a:rPr sz="3000" b="0" i="0" dirty="0" err="1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våre</a:t>
            </a:r>
            <a:r>
              <a:rPr sz="3000" b="0" i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Hero Bundles</a:t>
            </a:r>
            <a:r>
              <a:rPr lang="en-US" sz="3000" b="0" dirty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 Nivåer</a:t>
            </a:r>
            <a:endParaRPr sz="3000" b="0" i="0" dirty="0">
              <a:gradFill>
                <a:gsLst>
                  <a:gs pos="0">
                    <a:srgbClr val="FFFFFF"/>
                  </a:gs>
                  <a:gs pos="50000">
                    <a:srgbClr val="C4CCD4"/>
                  </a:gs>
                  <a:gs pos="100000">
                    <a:srgbClr val="707B86"/>
                  </a:gs>
                </a:gsLst>
                <a:lin ang="5400000" scaled="1"/>
              </a:gradFill>
              <a:latin typeface="TWK Everett Super"/>
              <a:ea typeface="TWK Everett Super"/>
              <a:cs typeface="TWK Everett Sup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07" y="1081321"/>
            <a:ext cx="107899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 at vi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skal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kunne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vokse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levere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smidig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onboarder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vi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nå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kundene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fire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tydelige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1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nivåer</a:t>
            </a:r>
            <a:r>
              <a:rPr sz="11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5E4EC-6603-BC56-421E-D98D4FA4CAAB}"/>
              </a:ext>
            </a:extLst>
          </p:cNvPr>
          <p:cNvSpPr txBox="1"/>
          <p:nvPr/>
        </p:nvSpPr>
        <p:spPr>
          <a:xfrm>
            <a:off x="5185989" y="5135351"/>
            <a:ext cx="2445051" cy="349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Den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obligatoriske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trygge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en-US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grunnmuren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alle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må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ha.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E9EF1-D772-F902-738A-922B1C44F58A}"/>
              </a:ext>
            </a:extLst>
          </p:cNvPr>
          <p:cNvSpPr txBox="1"/>
          <p:nvPr/>
        </p:nvSpPr>
        <p:spPr>
          <a:xfrm>
            <a:off x="5185989" y="4340568"/>
            <a:ext cx="2445051" cy="349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Utvidet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funksjonalitet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dekker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standardbehovene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SMB-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markedet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2E043-BABF-3943-39E1-212F7D54B02A}"/>
              </a:ext>
            </a:extLst>
          </p:cNvPr>
          <p:cNvSpPr txBox="1"/>
          <p:nvPr/>
        </p:nvSpPr>
        <p:spPr>
          <a:xfrm>
            <a:off x="5185989" y="3545786"/>
            <a:ext cx="2445051" cy="349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Premium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ytelse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skarpere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overvåking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proaktiv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sikkerhet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BB3DB-24C4-FF85-9D6E-06F412F86ACE}"/>
              </a:ext>
            </a:extLst>
          </p:cNvPr>
          <p:cNvSpPr txBox="1"/>
          <p:nvPr/>
        </p:nvSpPr>
        <p:spPr>
          <a:xfrm>
            <a:off x="5185989" y="2751004"/>
            <a:ext cx="2445051" cy="349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Vår ultimate,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fulladministrerte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løsning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med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maksimal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compliance.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0040" y="201168"/>
            <a:ext cx="11548872" cy="1554480"/>
          </a:xfrm>
          <a:prstGeom prst="roundRect">
            <a:avLst>
              <a:gd name="adj" fmla="val 8169"/>
            </a:avLst>
          </a:prstGeom>
          <a:solidFill>
            <a:srgbClr val="09101C">
              <a:alpha val="684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502920" y="4389120"/>
            <a:ext cx="3617976" cy="1783080"/>
          </a:xfrm>
          <a:prstGeom prst="roundRect">
            <a:avLst>
              <a:gd name="adj" fmla="val 6410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4285488" y="4389120"/>
            <a:ext cx="3617976" cy="1783080"/>
          </a:xfrm>
          <a:prstGeom prst="roundRect">
            <a:avLst>
              <a:gd name="adj" fmla="val 6410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8068056" y="4389120"/>
            <a:ext cx="3617976" cy="1783080"/>
          </a:xfrm>
          <a:prstGeom prst="roundRect">
            <a:avLst>
              <a:gd name="adj" fmla="val 6410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342376" y="5489397"/>
            <a:ext cx="3069336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Bedre salg og raskere leveranser — med Fortinet og Unifi som spydspisser.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TJENESTEREVOLUSJONEN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Fra i går til i morgen: vår nye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207" y="1325880"/>
            <a:ext cx="107899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 bygger nye, råere tjenester for å støtte opp under pakkene våre.</a:t>
            </a:r>
          </a:p>
        </p:txBody>
      </p:sp>
      <p:pic>
        <p:nvPicPr>
          <p:cNvPr id="6" name="Picture 5" descr="Services_Digital Workpl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06" y="3542646"/>
            <a:ext cx="1187728" cy="118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" y="5068773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93A5B8"/>
                </a:solidFill>
                <a:latin typeface="TWK Everett Medium"/>
                <a:ea typeface="TWK Everett Medium"/>
                <a:cs typeface="TWK Everett Medium"/>
              </a:rPr>
              <a:t>Duett Desktop  </a:t>
            </a:r>
            <a:r>
              <a:rPr sz="1300" b="0" i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→  </a:t>
            </a:r>
            <a:r>
              <a:rPr sz="13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Managed Device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5489397"/>
            <a:ext cx="3069336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Full kontroll, sikkerhet og administrasjon uansett hvor kunden jobber.</a:t>
            </a:r>
          </a:p>
        </p:txBody>
      </p:sp>
      <p:pic>
        <p:nvPicPr>
          <p:cNvPr id="9" name="Picture 8" descr="Services_Managed Applica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81" y="3542646"/>
            <a:ext cx="1187728" cy="1187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9808" y="5068773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93A5B8"/>
                </a:solidFill>
                <a:latin typeface="TWK Everett Medium"/>
                <a:ea typeface="TWK Everett Medium"/>
                <a:cs typeface="TWK Everett Medium"/>
              </a:rPr>
              <a:t>Duett Sky  </a:t>
            </a:r>
            <a:r>
              <a:rPr sz="1300" b="0" i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→  </a:t>
            </a:r>
            <a:r>
              <a:rPr sz="1300" b="0" i="0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Cloud Desktop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9808" y="5489397"/>
            <a:ext cx="3069336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</a:pPr>
            <a:r>
              <a:rPr sz="1000" b="0" i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Managed applications levert med norsk datasuverenitet i bunn.</a:t>
            </a:r>
          </a:p>
        </p:txBody>
      </p:sp>
      <p:pic>
        <p:nvPicPr>
          <p:cNvPr id="12" name="Picture 11" descr="Services_Netwo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180" y="3542646"/>
            <a:ext cx="1187728" cy="1187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42376" y="5068773"/>
            <a:ext cx="3069336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200" b="0" i="0" dirty="0" err="1">
                <a:solidFill>
                  <a:srgbClr val="93A5B8"/>
                </a:solidFill>
                <a:latin typeface="TWK Everett Medium"/>
                <a:ea typeface="TWK Everett Medium"/>
                <a:cs typeface="TWK Everett Medium"/>
              </a:rPr>
              <a:t>Nettverk</a:t>
            </a:r>
            <a:r>
              <a:rPr sz="1200" b="0" i="0" dirty="0">
                <a:solidFill>
                  <a:srgbClr val="93A5B8"/>
                </a:solidFill>
                <a:latin typeface="TWK Everett Medium"/>
                <a:ea typeface="TWK Everett Medium"/>
                <a:cs typeface="TWK Everett Medium"/>
              </a:rPr>
              <a:t>  </a:t>
            </a:r>
            <a:r>
              <a:rPr sz="1300" b="0" i="0" dirty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→  </a:t>
            </a:r>
            <a:r>
              <a:rPr sz="1300" b="0" i="0" dirty="0" err="1">
                <a:solidFill>
                  <a:srgbClr val="FFFFFF"/>
                </a:solidFill>
                <a:latin typeface="TWK Everett Super"/>
                <a:ea typeface="TWK Everett Super"/>
                <a:cs typeface="TWK Everett Super"/>
              </a:rPr>
              <a:t>NaaS</a:t>
            </a:r>
            <a:endParaRPr sz="1300" b="0" i="0" dirty="0">
              <a:solidFill>
                <a:srgbClr val="FFFFFF"/>
              </a:solidFill>
              <a:latin typeface="TWK Everett Super"/>
              <a:ea typeface="TWK Everett Super"/>
              <a:cs typeface="TWK Everett Super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4360" y="4517136"/>
            <a:ext cx="64008" cy="1527048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4376928" y="4517136"/>
            <a:ext cx="64008" cy="1527048"/>
          </a:xfrm>
          <a:prstGeom prst="roundRect">
            <a:avLst>
              <a:gd name="adj" fmla="val 50000"/>
            </a:avLst>
          </a:prstGeom>
          <a:solidFill>
            <a:srgbClr val="5BA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8159496" y="4517136"/>
            <a:ext cx="64008" cy="1527048"/>
          </a:xfrm>
          <a:prstGeom prst="roundRect">
            <a:avLst>
              <a:gd name="adj" fmla="val 50000"/>
            </a:avLst>
          </a:prstGeom>
          <a:solidFill>
            <a:srgbClr val="4CD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0" y="1600200"/>
            <a:ext cx="6903720" cy="3474720"/>
          </a:xfrm>
          <a:prstGeom prst="roundRect">
            <a:avLst>
              <a:gd name="adj" fmla="val 3289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ervices_Digital Workpl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140" y="1570713"/>
            <a:ext cx="3566160" cy="356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Digital Workplace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828800"/>
            <a:ext cx="4288111" cy="27865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Managed Devices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Bekymringsløs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klargjøring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oppdatering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drift av PC-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parken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— alt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fungerer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alltid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det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skal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Cloud Desktop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Fleksibelt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sikkert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digitalt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skrivebord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skyen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—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jobb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sømløst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fra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hvor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helst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Devices / DaaS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Forutsigbar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leie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komplett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livssyklushåndtering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av IT</a:t>
            </a:r>
            <a:b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-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utstyr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fast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månedspris</a:t>
            </a:r>
            <a:r>
              <a:rPr lang="nb-NO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  <a:endParaRPr lang="nb-NO" sz="1050" b="0" i="0" dirty="0">
              <a:solidFill>
                <a:srgbClr val="CBD6E2"/>
              </a:solidFill>
              <a:latin typeface="TWK Everett Medium"/>
              <a:ea typeface="TWK Everett Medium"/>
              <a:cs typeface="TWK Everett Medium"/>
            </a:endParaRP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endParaRPr lang="nb-NO" sz="1050" dirty="0">
              <a:solidFill>
                <a:srgbClr val="CBD6E2"/>
              </a:solidFill>
              <a:latin typeface="TWK Everett Medium"/>
              <a:ea typeface="TWK Everett Medium"/>
              <a:cs typeface="TWK Everett Medium"/>
            </a:endParaRP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250" b="0" i="0" dirty="0">
                <a:solidFill>
                  <a:srgbClr val="5BA8FF"/>
                </a:solidFill>
                <a:latin typeface="TWK Everett Super"/>
                <a:ea typeface="TWK Everett Super"/>
                <a:cs typeface="TWK Everett Super"/>
              </a:rPr>
              <a:t>Mobile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Trygg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administrasjon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sikring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av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mobiltelefoner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apper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sensitive data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på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farten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" y="1728216"/>
            <a:ext cx="64008" cy="3218688"/>
          </a:xfrm>
          <a:prstGeom prst="roundRect">
            <a:avLst>
              <a:gd name="adj" fmla="val 50000"/>
            </a:avLst>
          </a:prstGeom>
          <a:solidFill>
            <a:srgbClr val="5BA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0" y="1600200"/>
            <a:ext cx="6903720" cy="3474720"/>
          </a:xfrm>
          <a:prstGeom prst="roundRect">
            <a:avLst>
              <a:gd name="adj" fmla="val 3289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ervices_Managed Applic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722" y="1604382"/>
            <a:ext cx="3461681" cy="3489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A18CFF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Managed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1" y="1828800"/>
            <a:ext cx="4064501" cy="2635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A18CFF"/>
                </a:solidFill>
                <a:latin typeface="TWK Everett Super"/>
                <a:ea typeface="TWK Everett Super"/>
                <a:cs typeface="TWK Everett Super"/>
              </a:rPr>
              <a:t>Small</a:t>
            </a:r>
          </a:p>
          <a:p>
            <a:pPr>
              <a:lnSpc>
                <a:spcPct val="108000"/>
              </a:lnSpc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Kostnadseffektiv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trygg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plassering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av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mindre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en-US" sz="105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applikasjoner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nb-NO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hvor vi er SPOC for kunden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A18CFF"/>
                </a:solidFill>
                <a:latin typeface="TWK Everett Super"/>
                <a:ea typeface="TWK Everett Super"/>
                <a:cs typeface="TWK Everett Super"/>
              </a:rPr>
              <a:t>Medium</a:t>
            </a:r>
          </a:p>
          <a:p>
            <a:pPr>
              <a:lnSpc>
                <a:spcPct val="108000"/>
              </a:lnSpc>
              <a:spcAft>
                <a:spcPts val="3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Stabil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sikker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sky-drift </a:t>
            </a:r>
            <a: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av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sentrale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forretningssystemer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en-US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—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underlagt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norsk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lov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strenge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sikkerhetsrutiner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A18CFF"/>
                </a:solidFill>
                <a:latin typeface="TWK Everett Super"/>
                <a:ea typeface="TWK Everett Super"/>
                <a:cs typeface="TWK Everett Super"/>
              </a:rPr>
              <a:t>Large</a:t>
            </a:r>
          </a:p>
          <a:p>
            <a:pPr>
              <a:lnSpc>
                <a:spcPct val="108000"/>
              </a:lnSpc>
              <a:spcAft>
                <a:spcPts val="3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Robust,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lynrask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høyt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tilgjengelig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skydrift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br>
              <a:rPr lang="en-US" sz="105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virksomhetens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mest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kritiske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kjernesystemer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A18CFF"/>
                </a:solidFill>
                <a:latin typeface="TWK Everett Super"/>
                <a:ea typeface="TWK Everett Super"/>
                <a:cs typeface="TWK Everett Super"/>
              </a:rPr>
              <a:t>SQL Add-on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Profesjonell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drift,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overvåking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kontinuerlig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optimalisering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av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databaser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maksimal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ytelse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" y="1728216"/>
            <a:ext cx="64008" cy="3218688"/>
          </a:xfrm>
          <a:prstGeom prst="roundRect">
            <a:avLst>
              <a:gd name="adj" fmla="val 50000"/>
            </a:avLst>
          </a:prstGeom>
          <a:solidFill>
            <a:srgbClr val="A18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0" y="1600200"/>
            <a:ext cx="4271637" cy="2011680"/>
          </a:xfrm>
          <a:prstGeom prst="roundRect">
            <a:avLst>
              <a:gd name="adj" fmla="val 5681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ervices_End User Sup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66" y="3378276"/>
            <a:ext cx="2007517" cy="2007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End User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828800"/>
            <a:ext cx="4667147" cy="1244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End User Support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Lett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tilgjengelig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IT-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brukerstøtte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på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telefon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e-post </a:t>
            </a:r>
            <a:b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—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løser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problemer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raskt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effektivt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>
                <a:solidFill>
                  <a:srgbClr val="4CD98B"/>
                </a:solidFill>
                <a:latin typeface="TWK Everett Super"/>
                <a:ea typeface="TWK Everett Super"/>
                <a:cs typeface="TWK Everett Super"/>
              </a:rPr>
              <a:t>Fixed Price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Ubegrenset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IT-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hjelp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til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fast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månedlig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pris per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ansatt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br>
              <a:rPr lang="nb-NO"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</a:b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—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uventede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ekstraregninger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  <a:endParaRPr lang="nb-NO" sz="1050" b="0" i="0" dirty="0">
              <a:solidFill>
                <a:srgbClr val="CBD6E2"/>
              </a:solidFill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" y="1728216"/>
            <a:ext cx="64008" cy="1755648"/>
          </a:xfrm>
          <a:prstGeom prst="roundRect">
            <a:avLst>
              <a:gd name="adj" fmla="val 50000"/>
            </a:avLst>
          </a:prstGeom>
          <a:solidFill>
            <a:srgbClr val="4CD9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2920" y="1600200"/>
            <a:ext cx="6903720" cy="3474720"/>
          </a:xfrm>
          <a:prstGeom prst="roundRect">
            <a:avLst>
              <a:gd name="adj" fmla="val 3289"/>
            </a:avLst>
          </a:prstGeom>
          <a:solidFill>
            <a:srgbClr val="09101C">
              <a:alpha val="63900"/>
            </a:srgbClr>
          </a:solidFill>
          <a:ln w="12700">
            <a:solidFill>
              <a:srgbClr val="FFFFFF">
                <a:alpha val="2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Services_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220" y="1779371"/>
            <a:ext cx="3113903" cy="3113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7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0" i="0" spc="30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D-CLOUD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566928"/>
            <a:ext cx="1115568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000" b="0" i="0">
                <a:gradFill>
                  <a:gsLst>
                    <a:gs pos="0">
                      <a:srgbClr val="FFFFFF"/>
                    </a:gs>
                    <a:gs pos="50000">
                      <a:srgbClr val="C4CCD4"/>
                    </a:gs>
                    <a:gs pos="100000">
                      <a:srgbClr val="707B86"/>
                    </a:gs>
                  </a:gsLst>
                  <a:lin ang="5400000" scaled="1"/>
                </a:gradFill>
                <a:latin typeface="TWK Everett Super"/>
                <a:ea typeface="TWK Everett Super"/>
                <a:cs typeface="TWK Everett Super"/>
              </a:rPr>
              <a:t>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828800"/>
            <a:ext cx="2813634" cy="2635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NaaS</a:t>
            </a:r>
            <a:r>
              <a:rPr sz="125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– FW (</a:t>
            </a: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Brannmur</a:t>
            </a:r>
            <a:r>
              <a:rPr sz="125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)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Intelligent,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fullt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administrert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brannmur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som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overvåker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trafikken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holder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trusler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unna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NaaS</a:t>
            </a:r>
            <a:r>
              <a:rPr sz="125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– LAN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Stabilt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,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lynraskt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ferdig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konfigurert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kablet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nettverk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med optimal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flyt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alt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utstyr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NaaS</a:t>
            </a:r>
            <a:r>
              <a:rPr sz="125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– </a:t>
            </a: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WiFi</a:t>
            </a:r>
            <a:endParaRPr sz="1250" b="0" i="0" dirty="0">
              <a:solidFill>
                <a:srgbClr val="2EE0C9"/>
              </a:solidFill>
              <a:latin typeface="TWK Everett Super"/>
              <a:ea typeface="TWK Everett Super"/>
              <a:cs typeface="TWK Everett Super"/>
            </a:endParaRP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Sikkert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sømløst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trådløst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nettverk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med full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dekningsgaranti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for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ansatte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gjester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.</a:t>
            </a:r>
          </a:p>
          <a:p>
            <a:pPr algn="l">
              <a:spcBef>
                <a:spcPts val="800"/>
              </a:spcBef>
              <a:spcAft>
                <a:spcPts val="100"/>
              </a:spcAft>
            </a:pP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NaaS</a:t>
            </a:r>
            <a:r>
              <a:rPr sz="1250" b="0" i="0" dirty="0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 – </a:t>
            </a:r>
            <a:r>
              <a:rPr sz="1250" b="0" i="0" dirty="0" err="1">
                <a:solidFill>
                  <a:srgbClr val="2EE0C9"/>
                </a:solidFill>
                <a:latin typeface="TWK Everett Super"/>
                <a:ea typeface="TWK Everett Super"/>
                <a:cs typeface="TWK Everett Super"/>
              </a:rPr>
              <a:t>Internett</a:t>
            </a:r>
            <a:endParaRPr sz="1250" b="0" i="0" dirty="0">
              <a:solidFill>
                <a:srgbClr val="2EE0C9"/>
              </a:solidFill>
              <a:latin typeface="TWK Everett Super"/>
              <a:ea typeface="TWK Everett Super"/>
              <a:cs typeface="TWK Everett Super"/>
            </a:endParaRP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</a:pP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Profesjonell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og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lynrask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forbindelse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med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automatisk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</a:t>
            </a:r>
            <a:r>
              <a:rPr lang="nb-NO"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failover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om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hovedlinjen</a:t>
            </a:r>
            <a:r>
              <a:rPr sz="1050" b="0" i="0" dirty="0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 faller </a:t>
            </a:r>
            <a:r>
              <a:rPr sz="1050" b="0" i="0" dirty="0" err="1">
                <a:solidFill>
                  <a:srgbClr val="CBD6E2"/>
                </a:solidFill>
                <a:latin typeface="TWK Everett Medium"/>
                <a:ea typeface="TWK Everett Medium"/>
                <a:cs typeface="TWK Everett Medium"/>
              </a:rPr>
              <a:t>ut.</a:t>
            </a:r>
            <a:endParaRPr sz="1050" b="0" i="0" dirty="0">
              <a:solidFill>
                <a:srgbClr val="CBD6E2"/>
              </a:solidFill>
              <a:latin typeface="TWK Everett Medium"/>
              <a:ea typeface="TWK Everett Medium"/>
              <a:cs typeface="TWK Everett Medium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" y="1728216"/>
            <a:ext cx="64008" cy="3218688"/>
          </a:xfrm>
          <a:prstGeom prst="roundRect">
            <a:avLst>
              <a:gd name="adj" fmla="val 50000"/>
            </a:avLst>
          </a:prstGeom>
          <a:solidFill>
            <a:srgbClr val="2EE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WK Everett Sup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K Everett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896</Words>
  <Application>Microsoft Macintosh PowerPoint</Application>
  <PresentationFormat>Widescreen</PresentationFormat>
  <Paragraphs>145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TWK Everett Super</vt:lpstr>
      <vt:lpstr>TWK Everett Medium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 Hernæs Gundersen</dc:creator>
  <cp:keywords/>
  <dc:description>generated using python-pptx</dc:description>
  <cp:lastModifiedBy>Christian Nytvedt</cp:lastModifiedBy>
  <cp:revision>78</cp:revision>
  <dcterms:created xsi:type="dcterms:W3CDTF">2013-01-27T09:14:16Z</dcterms:created>
  <dcterms:modified xsi:type="dcterms:W3CDTF">2026-06-17T07:43:48Z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c1c9e2-315f-4780-80b2-ded0d1a12658_Enabled">
    <vt:lpwstr>true</vt:lpwstr>
  </property>
  <property fmtid="{D5CDD505-2E9C-101B-9397-08002B2CF9AE}" pid="3" name="MSIP_Label_84c1c9e2-315f-4780-80b2-ded0d1a12658_SetDate">
    <vt:lpwstr>2026-06-17T07:26:19Z</vt:lpwstr>
  </property>
  <property fmtid="{D5CDD505-2E9C-101B-9397-08002B2CF9AE}" pid="4" name="MSIP_Label_84c1c9e2-315f-4780-80b2-ded0d1a12658_Method">
    <vt:lpwstr>Privileged</vt:lpwstr>
  </property>
  <property fmtid="{D5CDD505-2E9C-101B-9397-08002B2CF9AE}" pid="5" name="MSIP_Label_84c1c9e2-315f-4780-80b2-ded0d1a12658_Name">
    <vt:lpwstr>Public</vt:lpwstr>
  </property>
  <property fmtid="{D5CDD505-2E9C-101B-9397-08002B2CF9AE}" pid="6" name="MSIP_Label_84c1c9e2-315f-4780-80b2-ded0d1a12658_SiteId">
    <vt:lpwstr>b63524f3-c47c-47d5-8094-327dbe187d66</vt:lpwstr>
  </property>
  <property fmtid="{D5CDD505-2E9C-101B-9397-08002B2CF9AE}" pid="7" name="MSIP_Label_84c1c9e2-315f-4780-80b2-ded0d1a12658_ActionId">
    <vt:lpwstr>7af52096-e4c4-405c-8c19-1bce533392b7</vt:lpwstr>
  </property>
  <property fmtid="{D5CDD505-2E9C-101B-9397-08002B2CF9AE}" pid="8" name="MSIP_Label_84c1c9e2-315f-4780-80b2-ded0d1a12658_ContentBits">
    <vt:lpwstr>0</vt:lpwstr>
  </property>
  <property fmtid="{D5CDD505-2E9C-101B-9397-08002B2CF9AE}" pid="9" name="MSIP_Label_84c1c9e2-315f-4780-80b2-ded0d1a12658_Tag">
    <vt:lpwstr>50, 0, 1, 1</vt:lpwstr>
  </property>
</Properties>
</file>